
<file path=[Content_Types].xml><?xml version="1.0" encoding="utf-8"?>
<Types xmlns="http://schemas.openxmlformats.org/package/2006/content-types">
  <Default Extension="png" ContentType="image/png"/>
  <Default Extension="webm" ContentType="video/unknown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3" r:id="rId9"/>
    <p:sldId id="289" r:id="rId10"/>
    <p:sldId id="274" r:id="rId11"/>
    <p:sldId id="280" r:id="rId12"/>
    <p:sldId id="276" r:id="rId13"/>
    <p:sldId id="277" r:id="rId14"/>
    <p:sldId id="278" r:id="rId15"/>
    <p:sldId id="284" r:id="rId16"/>
    <p:sldId id="271" r:id="rId17"/>
    <p:sldId id="272" r:id="rId18"/>
    <p:sldId id="270" r:id="rId19"/>
    <p:sldId id="296" r:id="rId20"/>
    <p:sldId id="305" r:id="rId21"/>
    <p:sldId id="267" r:id="rId22"/>
    <p:sldId id="306" r:id="rId23"/>
    <p:sldId id="299" r:id="rId24"/>
    <p:sldId id="307" r:id="rId25"/>
    <p:sldId id="294" r:id="rId26"/>
    <p:sldId id="295" r:id="rId27"/>
    <p:sldId id="302" r:id="rId28"/>
    <p:sldId id="304" r:id="rId29"/>
    <p:sldId id="303" r:id="rId30"/>
    <p:sldId id="308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 mediu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>
        <p:scale>
          <a:sx n="75" d="100"/>
          <a:sy n="75" d="100"/>
        </p:scale>
        <p:origin x="-336" y="-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media/media2.webm>
</file>

<file path=ppt/media/media3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34D728-75CC-4A8B-B217-E810FE34ED5B}" type="datetimeFigureOut">
              <a:rPr lang="ro-RO" smtClean="0"/>
              <a:t>02.07.2018</a:t>
            </a:fld>
            <a:endParaRPr lang="ro-RO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ro-RO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5C04-8F49-4222-9A01-C1FC27373087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76815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74611-7B5B-4498-A8E7-EBEC9C594852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5B7-8961-4915-B0D1-DB42EE9729E9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98AC5-775B-43B7-BA71-5CFE5F5B2CEC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0A8AF-6D93-407C-A637-09480FB69F17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C4E1F-5E54-4C6F-A5DB-50958FB39751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BE8BE-A90F-409C-870E-9971ABC80CAB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BB2EC-A037-43C6-9450-D06B7F2A8BC3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FB230-58FA-4EB8-B44D-3877BB096440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C9C17-D222-4159-80FD-35EB818FD051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37C8-DDFE-42FF-979A-FB1F7145CFE0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AA077-D7F0-45ED-8013-85A175C4288E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E3067-2C90-4B12-B763-F28C9193771E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6976D-736C-4AB9-AED7-93635329D25A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8C340-584B-4ABD-A129-1E4B963E68E0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8663-5FB6-4572-850B-EEA145B65FD7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40829-770D-42D8-8B9E-7D0B88B61A7D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A78C-17BD-4515-984C-39FD16D92640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B3F155A-8E81-4B4E-A8C1-0850B0724080}" type="datetime1">
              <a:rPr lang="en-US" smtClean="0"/>
              <a:t>7/2/2018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ebm"/><Relationship Id="rId1" Type="http://schemas.microsoft.com/office/2007/relationships/media" Target="../media/media2.webm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ebm"/><Relationship Id="rId1" Type="http://schemas.microsoft.com/office/2007/relationships/media" Target="../media/media3.webm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luralsight.com/player?course=domain-driven-design-in-practice&amp;author=vladimir-khorikov&amp;name=domain-driven-design-in-practice-m2&amp;clip=5&amp;mode=live" TargetMode="External"/><Relationship Id="rId2" Type="http://schemas.openxmlformats.org/officeDocument/2006/relationships/hyperlink" Target="https://martinfowler.com/bliki/BoundedContex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en-us/dotnet/standard/microservices-architecture/microservice-ddd-cqrs-patterns/ddd-oriented-microservic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1142255" y="660401"/>
            <a:ext cx="9157445" cy="2540000"/>
          </a:xfrm>
        </p:spPr>
        <p:txBody>
          <a:bodyPr/>
          <a:lstStyle/>
          <a:p>
            <a:r>
              <a:rPr lang="ro-RO" dirty="0" smtClean="0"/>
              <a:t>Domain Driven Design Rich Model</a:t>
            </a:r>
            <a:endParaRPr lang="en-US" dirty="0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1154955" y="4038600"/>
            <a:ext cx="8825658" cy="1600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Hum</a:t>
            </a:r>
            <a:r>
              <a:rPr lang="ro-RO" dirty="0" smtClean="0">
                <a:solidFill>
                  <a:schemeClr val="tx1"/>
                </a:solidFill>
              </a:rPr>
              <a:t>Ă</a:t>
            </a:r>
            <a:r>
              <a:rPr lang="en-US" dirty="0" smtClean="0">
                <a:solidFill>
                  <a:schemeClr val="tx1"/>
                </a:solidFill>
              </a:rPr>
              <a:t> Cristian</a:t>
            </a:r>
            <a:endParaRPr lang="ro-RO" dirty="0" smtClean="0">
              <a:solidFill>
                <a:schemeClr val="tx1"/>
              </a:solidFill>
            </a:endParaRPr>
          </a:p>
          <a:p>
            <a:endParaRPr lang="ro-RO" dirty="0">
              <a:solidFill>
                <a:schemeClr val="tx1"/>
              </a:solidFill>
            </a:endParaRPr>
          </a:p>
          <a:p>
            <a:r>
              <a:rPr lang="ro-RO" dirty="0" smtClean="0">
                <a:solidFill>
                  <a:schemeClr val="tx1"/>
                </a:solidFill>
              </a:rPr>
              <a:t>Coordonator  științific</a:t>
            </a:r>
          </a:p>
          <a:p>
            <a:r>
              <a:rPr lang="ro-RO" dirty="0" smtClean="0">
                <a:solidFill>
                  <a:schemeClr val="tx1"/>
                </a:solidFill>
              </a:rPr>
              <a:t>Drd.  Colab.  Florin Olariu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5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1103312" y="2052918"/>
            <a:ext cx="10428288" cy="4195481"/>
          </a:xfrm>
        </p:spPr>
        <p:txBody>
          <a:bodyPr>
            <a:normAutofit/>
          </a:bodyPr>
          <a:lstStyle/>
          <a:p>
            <a:r>
              <a:rPr lang="ro-RO" sz="2800" dirty="0" smtClean="0"/>
              <a:t>Ce concepte/mecanisme folosește</a:t>
            </a:r>
          </a:p>
          <a:p>
            <a:pPr lvl="1"/>
            <a:r>
              <a:rPr lang="ro-RO" sz="2800" b="1" dirty="0" smtClean="0"/>
              <a:t>Contexte delimitate</a:t>
            </a:r>
          </a:p>
          <a:p>
            <a:pPr lvl="2"/>
            <a:r>
              <a:rPr lang="ro-RO" sz="2600" dirty="0" smtClean="0"/>
              <a:t>Soluțiile propriu-zise la problemele sistemului</a:t>
            </a:r>
          </a:p>
          <a:p>
            <a:pPr lvl="2"/>
            <a:r>
              <a:rPr lang="ro-RO" sz="2600" dirty="0" smtClean="0"/>
              <a:t>Separarea responsabilităților prin module separate la care pot lucra echipe autonome</a:t>
            </a:r>
          </a:p>
          <a:p>
            <a:pPr lvl="2"/>
            <a:r>
              <a:rPr lang="ro-RO" sz="2600" dirty="0" smtClean="0"/>
              <a:t>Fiecare context poate avea limbajul lui propriu</a:t>
            </a:r>
          </a:p>
          <a:p>
            <a:pPr lvl="3"/>
            <a:r>
              <a:rPr lang="ro-RO" sz="2400" dirty="0" smtClean="0"/>
              <a:t>Apare nevoia de un strat anti-corupție</a:t>
            </a:r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84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pic>
        <p:nvPicPr>
          <p:cNvPr id="6" name="Substituent conținut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079" y="1362587"/>
            <a:ext cx="7590321" cy="4699706"/>
          </a:xfrm>
          <a:solidFill>
            <a:schemeClr val="tx2"/>
          </a:solidFill>
        </p:spPr>
      </p:pic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CasetăText 3"/>
          <p:cNvSpPr txBox="1"/>
          <p:nvPr/>
        </p:nvSpPr>
        <p:spPr>
          <a:xfrm>
            <a:off x="5308600" y="6025634"/>
            <a:ext cx="218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800" dirty="0" smtClean="0"/>
              <a:t>Figura </a:t>
            </a:r>
            <a:r>
              <a:rPr lang="en-US" sz="2800" dirty="0" smtClean="0"/>
              <a:t>1</a:t>
            </a:r>
            <a:endParaRPr lang="ro-RO" sz="2800" dirty="0"/>
          </a:p>
        </p:txBody>
      </p:sp>
    </p:spTree>
    <p:extLst>
      <p:ext uri="{BB962C8B-B14F-4D97-AF65-F5344CB8AC3E}">
        <p14:creationId xmlns:p14="http://schemas.microsoft.com/office/powerpoint/2010/main" val="2001131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2705100" y="0"/>
            <a:ext cx="6438900" cy="855382"/>
          </a:xfrm>
        </p:spPr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pic>
        <p:nvPicPr>
          <p:cNvPr id="4" name="Substituent conținut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00" y="1472774"/>
            <a:ext cx="8242299" cy="4877226"/>
          </a:xfrm>
        </p:spPr>
      </p:pic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sp>
        <p:nvSpPr>
          <p:cNvPr id="8" name="CasetăText 7"/>
          <p:cNvSpPr txBox="1"/>
          <p:nvPr/>
        </p:nvSpPr>
        <p:spPr>
          <a:xfrm>
            <a:off x="812800" y="812800"/>
            <a:ext cx="4254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dirty="0" smtClean="0"/>
              <a:t>Entități și value objects</a:t>
            </a:r>
            <a:endParaRPr lang="ro-RO" sz="2800" dirty="0"/>
          </a:p>
        </p:txBody>
      </p:sp>
      <p:sp>
        <p:nvSpPr>
          <p:cNvPr id="6" name="CasetăText 5"/>
          <p:cNvSpPr txBox="1"/>
          <p:nvPr/>
        </p:nvSpPr>
        <p:spPr>
          <a:xfrm>
            <a:off x="5232400" y="6334780"/>
            <a:ext cx="20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800" dirty="0" smtClean="0"/>
              <a:t>Figura 2</a:t>
            </a:r>
            <a:endParaRPr lang="ro-RO" sz="2800" dirty="0"/>
          </a:p>
        </p:txBody>
      </p:sp>
    </p:spTree>
    <p:extLst>
      <p:ext uri="{BB962C8B-B14F-4D97-AF65-F5344CB8AC3E}">
        <p14:creationId xmlns:p14="http://schemas.microsoft.com/office/powerpoint/2010/main" val="33203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1103312" y="2052918"/>
            <a:ext cx="10428288" cy="4195481"/>
          </a:xfrm>
        </p:spPr>
        <p:txBody>
          <a:bodyPr>
            <a:normAutofit fontScale="85000" lnSpcReduction="20000"/>
          </a:bodyPr>
          <a:lstStyle/>
          <a:p>
            <a:r>
              <a:rPr lang="ro-RO" sz="3300" dirty="0" smtClean="0"/>
              <a:t>Ce concepte/mecanisme folosește</a:t>
            </a:r>
          </a:p>
          <a:p>
            <a:pPr lvl="1"/>
            <a:r>
              <a:rPr lang="ro-RO" sz="3000" dirty="0" smtClean="0"/>
              <a:t>Importanța value objects</a:t>
            </a:r>
          </a:p>
          <a:p>
            <a:pPr lvl="2"/>
            <a:r>
              <a:rPr lang="en-US" sz="2600" dirty="0" smtClean="0"/>
              <a:t>Nu </a:t>
            </a:r>
            <a:r>
              <a:rPr lang="ro-RO" sz="2600" dirty="0" smtClean="0"/>
              <a:t>sunt</a:t>
            </a:r>
            <a:r>
              <a:rPr lang="en-US" sz="2600" dirty="0" smtClean="0"/>
              <a:t> </a:t>
            </a:r>
            <a:r>
              <a:rPr lang="ro-RO" sz="2600" dirty="0" smtClean="0"/>
              <a:t>costisitoare</a:t>
            </a:r>
          </a:p>
          <a:p>
            <a:pPr lvl="2"/>
            <a:r>
              <a:rPr lang="ro-RO" sz="2600" dirty="0" smtClean="0"/>
              <a:t>Sunt</a:t>
            </a:r>
            <a:r>
              <a:rPr lang="en-US" sz="2600" dirty="0" smtClean="0"/>
              <a:t> </a:t>
            </a:r>
            <a:r>
              <a:rPr lang="ro-RO" sz="2600" dirty="0" smtClean="0"/>
              <a:t>imutabile</a:t>
            </a:r>
          </a:p>
          <a:p>
            <a:pPr lvl="2"/>
            <a:r>
              <a:rPr lang="en-US" sz="2600" dirty="0" smtClean="0"/>
              <a:t>Con</a:t>
            </a:r>
            <a:r>
              <a:rPr lang="ro-RO" sz="2600" dirty="0" smtClean="0"/>
              <a:t>țin logica de business</a:t>
            </a:r>
            <a:endParaRPr lang="ro-RO" sz="2600" dirty="0"/>
          </a:p>
          <a:p>
            <a:pPr lvl="2"/>
            <a:r>
              <a:rPr lang="ro-RO" sz="2600" dirty="0" smtClean="0"/>
              <a:t>Cresc expresivitatea modelului</a:t>
            </a:r>
          </a:p>
          <a:p>
            <a:pPr lvl="2"/>
            <a:r>
              <a:rPr lang="ro-RO" sz="2600" dirty="0" smtClean="0"/>
              <a:t>Identificare mai rapidă a erorilor de business</a:t>
            </a:r>
          </a:p>
          <a:p>
            <a:pPr lvl="2"/>
            <a:r>
              <a:rPr lang="ro-RO" sz="2600" dirty="0" smtClean="0"/>
              <a:t>Scad complexitatea</a:t>
            </a:r>
          </a:p>
          <a:p>
            <a:pPr lvl="1"/>
            <a:endParaRPr lang="ro-RO" sz="2600" dirty="0"/>
          </a:p>
          <a:p>
            <a:pPr lvl="1"/>
            <a:r>
              <a:rPr lang="ro-RO" sz="2600" dirty="0" smtClean="0"/>
              <a:t>Entitățile – containere pentru value objects</a:t>
            </a:r>
            <a:endParaRPr lang="ro-RO" sz="2600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55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1103312" y="2052918"/>
            <a:ext cx="10428288" cy="4195481"/>
          </a:xfrm>
        </p:spPr>
        <p:txBody>
          <a:bodyPr>
            <a:normAutofit/>
          </a:bodyPr>
          <a:lstStyle/>
          <a:p>
            <a:r>
              <a:rPr lang="ro-RO" sz="2800" dirty="0" smtClean="0"/>
              <a:t>Ce concepte/mecanisme folosește</a:t>
            </a:r>
          </a:p>
          <a:p>
            <a:pPr lvl="1"/>
            <a:r>
              <a:rPr lang="ro-RO" sz="2800" b="1" dirty="0" smtClean="0"/>
              <a:t>Agregate</a:t>
            </a:r>
          </a:p>
          <a:p>
            <a:pPr lvl="2"/>
            <a:r>
              <a:rPr lang="ro-RO" sz="2200" dirty="0" smtClean="0"/>
              <a:t>Tratarea ca o singură unitate a datelor care se schimbă împreună și salvarea acesteia</a:t>
            </a:r>
          </a:p>
          <a:p>
            <a:pPr lvl="2"/>
            <a:r>
              <a:rPr lang="ro-RO" sz="2200" dirty="0" smtClean="0"/>
              <a:t>Existența unui singur punct de acces</a:t>
            </a:r>
            <a:r>
              <a:rPr lang="en-US" sz="2200" dirty="0" smtClean="0"/>
              <a:t>: </a:t>
            </a:r>
            <a:r>
              <a:rPr lang="ro-RO" sz="2200" dirty="0" smtClean="0"/>
              <a:t>rădăcina agregatului</a:t>
            </a:r>
          </a:p>
          <a:p>
            <a:pPr lvl="2"/>
            <a:r>
              <a:rPr lang="ro-RO" sz="2200" dirty="0" smtClean="0"/>
              <a:t>Menține un set de invarianți</a:t>
            </a:r>
          </a:p>
          <a:p>
            <a:pPr lvl="2"/>
            <a:r>
              <a:rPr lang="ro-RO" sz="2200" dirty="0" smtClean="0"/>
              <a:t>Caută să obțină consistența tranzacțională</a:t>
            </a:r>
          </a:p>
          <a:p>
            <a:pPr lvl="2"/>
            <a:endParaRPr lang="ro-RO" sz="2200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55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1103312" y="2052918"/>
            <a:ext cx="10428288" cy="4195481"/>
          </a:xfrm>
        </p:spPr>
        <p:txBody>
          <a:bodyPr>
            <a:normAutofit/>
          </a:bodyPr>
          <a:lstStyle/>
          <a:p>
            <a:r>
              <a:rPr lang="ro-RO" sz="2800" dirty="0" smtClean="0"/>
              <a:t>Ce concepte/mecanisme folosește</a:t>
            </a:r>
          </a:p>
          <a:p>
            <a:pPr lvl="1"/>
            <a:r>
              <a:rPr lang="ro-RO" sz="2600" dirty="0" smtClean="0"/>
              <a:t>Model</a:t>
            </a:r>
          </a:p>
          <a:p>
            <a:pPr lvl="1"/>
            <a:r>
              <a:rPr lang="ro-RO" sz="2600" dirty="0" smtClean="0"/>
              <a:t>Ubiquitous </a:t>
            </a:r>
            <a:r>
              <a:rPr lang="ro-RO" sz="2600" dirty="0"/>
              <a:t>language</a:t>
            </a:r>
            <a:endParaRPr lang="ro-RO" sz="2600" dirty="0" smtClean="0"/>
          </a:p>
          <a:p>
            <a:pPr lvl="1"/>
            <a:r>
              <a:rPr lang="ro-RO" sz="2600" dirty="0" smtClean="0"/>
              <a:t>Domeniul principal</a:t>
            </a:r>
          </a:p>
          <a:p>
            <a:pPr lvl="1"/>
            <a:r>
              <a:rPr lang="ro-RO" sz="2600" dirty="0" smtClean="0"/>
              <a:t>Contexte delimitate</a:t>
            </a:r>
          </a:p>
          <a:p>
            <a:pPr lvl="1"/>
            <a:r>
              <a:rPr lang="ro-RO" sz="2600" dirty="0" smtClean="0"/>
              <a:t>Entități</a:t>
            </a:r>
          </a:p>
          <a:p>
            <a:pPr lvl="1"/>
            <a:r>
              <a:rPr lang="ro-RO" sz="2600" dirty="0" smtClean="0"/>
              <a:t>Value Objects</a:t>
            </a:r>
          </a:p>
          <a:p>
            <a:pPr lvl="1"/>
            <a:r>
              <a:rPr lang="ro-RO" sz="2600" dirty="0" smtClean="0"/>
              <a:t>Agregate</a:t>
            </a:r>
          </a:p>
          <a:p>
            <a:pPr lvl="1"/>
            <a:endParaRPr lang="ro-RO" sz="2600" dirty="0" smtClean="0"/>
          </a:p>
          <a:p>
            <a:pPr lvl="1"/>
            <a:endParaRPr lang="ro-RO" sz="2600" dirty="0" smtClean="0"/>
          </a:p>
          <a:p>
            <a:pPr lvl="1"/>
            <a:endParaRPr lang="ro-RO" sz="2600" dirty="0" smtClean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23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o-RO" sz="2800" dirty="0" smtClean="0"/>
              <a:t>Avantaje și dezavantaje</a:t>
            </a:r>
          </a:p>
          <a:p>
            <a:pPr lvl="1"/>
            <a:r>
              <a:rPr lang="ro-RO" sz="2600" dirty="0" smtClean="0"/>
              <a:t>Avantaje</a:t>
            </a:r>
            <a:endParaRPr lang="en-US" sz="2600" dirty="0" smtClean="0"/>
          </a:p>
          <a:p>
            <a:pPr lvl="2"/>
            <a:r>
              <a:rPr lang="ro-RO" sz="2400" dirty="0"/>
              <a:t>U</a:t>
            </a:r>
            <a:r>
              <a:rPr lang="ro-RO" sz="2400" dirty="0" smtClean="0"/>
              <a:t>șurința dezvoltării</a:t>
            </a:r>
          </a:p>
          <a:p>
            <a:pPr lvl="2"/>
            <a:r>
              <a:rPr lang="ro-RO" sz="2400" dirty="0" smtClean="0"/>
              <a:t>Flexibilitate</a:t>
            </a:r>
          </a:p>
          <a:p>
            <a:pPr lvl="2"/>
            <a:r>
              <a:rPr lang="ro-RO" sz="2400" dirty="0" smtClean="0"/>
              <a:t>Acuratețe</a:t>
            </a:r>
          </a:p>
          <a:p>
            <a:pPr lvl="2"/>
            <a:r>
              <a:rPr lang="ro-RO" sz="2400" dirty="0" smtClean="0"/>
              <a:t>Istoria succesului</a:t>
            </a:r>
          </a:p>
          <a:p>
            <a:pPr lvl="2"/>
            <a:r>
              <a:rPr lang="ro-RO" sz="2400" dirty="0" smtClean="0"/>
              <a:t>Calitatea codului</a:t>
            </a:r>
          </a:p>
          <a:p>
            <a:pPr lvl="2"/>
            <a:r>
              <a:rPr lang="ro-RO" sz="2400" dirty="0" smtClean="0"/>
              <a:t>Înțelegere mai facilă</a:t>
            </a:r>
          </a:p>
          <a:p>
            <a:endParaRPr lang="ro-RO" dirty="0" smtClean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353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o-RO" sz="2800" dirty="0" smtClean="0"/>
              <a:t>Avantaje și dezavantaje</a:t>
            </a:r>
          </a:p>
          <a:p>
            <a:pPr lvl="1"/>
            <a:r>
              <a:rPr lang="ro-RO" sz="2600" dirty="0" smtClean="0"/>
              <a:t>Dezavantaje</a:t>
            </a:r>
            <a:endParaRPr lang="en-US" sz="2600" dirty="0" smtClean="0"/>
          </a:p>
          <a:p>
            <a:pPr lvl="2"/>
            <a:r>
              <a:rPr lang="ro-RO" sz="2400" dirty="0" smtClean="0"/>
              <a:t>Prezența activă a unui expert</a:t>
            </a:r>
          </a:p>
          <a:p>
            <a:pPr lvl="2"/>
            <a:r>
              <a:rPr lang="ro-RO" sz="2400" dirty="0"/>
              <a:t>C</a:t>
            </a:r>
            <a:r>
              <a:rPr lang="ro-RO" sz="2400" dirty="0" smtClean="0"/>
              <a:t>ost adițional</a:t>
            </a:r>
          </a:p>
          <a:p>
            <a:pPr lvl="2"/>
            <a:r>
              <a:rPr lang="ro-RO" sz="2400" dirty="0" smtClean="0"/>
              <a:t>Potrivit pentru aplicații mari, dezvoltate pe termen lung</a:t>
            </a:r>
          </a:p>
          <a:p>
            <a:endParaRPr lang="ro-RO" dirty="0" smtClean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467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/>
              <a:t>Demo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762000" y="2052918"/>
            <a:ext cx="10845800" cy="4195481"/>
          </a:xfrm>
        </p:spPr>
        <p:txBody>
          <a:bodyPr>
            <a:normAutofit/>
          </a:bodyPr>
          <a:lstStyle/>
          <a:p>
            <a:r>
              <a:rPr lang="ro-RO" sz="2400" dirty="0" smtClean="0"/>
              <a:t>Aplicație de rezervări online ale unui hotel</a:t>
            </a:r>
          </a:p>
          <a:p>
            <a:r>
              <a:rPr lang="ro-RO" sz="2400" dirty="0" smtClean="0"/>
              <a:t>Modalitatea de prezentare</a:t>
            </a:r>
          </a:p>
          <a:p>
            <a:pPr lvl="1"/>
            <a:r>
              <a:rPr lang="ro-RO" sz="2200" dirty="0" smtClean="0"/>
              <a:t>Inițial aplicația bazată pe un model anemic</a:t>
            </a:r>
          </a:p>
          <a:p>
            <a:pPr lvl="1"/>
            <a:r>
              <a:rPr lang="ro-RO" sz="2200" dirty="0" smtClean="0"/>
              <a:t>Discuție asupra dezavantajelor modelului anemic și a posibilelor soluții</a:t>
            </a:r>
          </a:p>
          <a:p>
            <a:pPr lvl="1"/>
            <a:r>
              <a:rPr lang="ro-RO" sz="2200" dirty="0" smtClean="0"/>
              <a:t>Refactorizarea aplicației bazată pe un model bogat</a:t>
            </a:r>
          </a:p>
          <a:p>
            <a:endParaRPr lang="ro-RO" sz="2400" dirty="0" smtClean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88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3111500" y="452718"/>
            <a:ext cx="4787900" cy="791882"/>
          </a:xfrm>
        </p:spPr>
        <p:txBody>
          <a:bodyPr/>
          <a:lstStyle/>
          <a:p>
            <a:pPr algn="ctr"/>
            <a:r>
              <a:rPr lang="ro-RO" dirty="0"/>
              <a:t>Demo - Controller</a:t>
            </a:r>
          </a:p>
        </p:txBody>
      </p:sp>
      <p:sp>
        <p:nvSpPr>
          <p:cNvPr id="5" name="Substituent conținut 4"/>
          <p:cNvSpPr>
            <a:spLocks noGrp="1"/>
          </p:cNvSpPr>
          <p:nvPr>
            <p:ph idx="1"/>
          </p:nvPr>
        </p:nvSpPr>
        <p:spPr>
          <a:xfrm>
            <a:off x="1103312" y="1587500"/>
            <a:ext cx="10504488" cy="4660899"/>
          </a:xfrm>
        </p:spPr>
        <p:txBody>
          <a:bodyPr>
            <a:normAutofit fontScale="85000" lnSpcReduction="20000"/>
          </a:bodyPr>
          <a:lstStyle/>
          <a:p>
            <a:r>
              <a:rPr lang="ro-RO" sz="3200" dirty="0"/>
              <a:t>Probleme</a:t>
            </a:r>
          </a:p>
          <a:p>
            <a:pPr lvl="1"/>
            <a:r>
              <a:rPr lang="ro-RO" sz="2800" dirty="0"/>
              <a:t>Cuplarea</a:t>
            </a:r>
            <a:r>
              <a:rPr lang="en-US" sz="2800" dirty="0"/>
              <a:t> </a:t>
            </a:r>
            <a:r>
              <a:rPr lang="ro-RO" sz="2800" dirty="0"/>
              <a:t>domeniului</a:t>
            </a:r>
            <a:r>
              <a:rPr lang="en-US" sz="2800" dirty="0"/>
              <a:t> cu un contract de date</a:t>
            </a:r>
          </a:p>
          <a:p>
            <a:pPr lvl="1"/>
            <a:r>
              <a:rPr lang="ro-RO" sz="2800" dirty="0"/>
              <a:t>Managementul</a:t>
            </a:r>
            <a:r>
              <a:rPr lang="en-US" sz="2800" dirty="0"/>
              <a:t> </a:t>
            </a:r>
            <a:r>
              <a:rPr lang="ro-RO" sz="2800" dirty="0"/>
              <a:t>erorilor</a:t>
            </a:r>
          </a:p>
          <a:p>
            <a:pPr lvl="1"/>
            <a:r>
              <a:rPr lang="ro-RO" sz="2800" dirty="0"/>
              <a:t>Rezistența slabă la erori</a:t>
            </a:r>
          </a:p>
          <a:p>
            <a:pPr lvl="1"/>
            <a:r>
              <a:rPr lang="ro-RO" sz="2800" dirty="0"/>
              <a:t>Separarea </a:t>
            </a:r>
            <a:r>
              <a:rPr lang="ro-RO" sz="2800" dirty="0" smtClean="0"/>
              <a:t>responsabilităților</a:t>
            </a:r>
            <a:endParaRPr lang="en-US" sz="2800" dirty="0" smtClean="0"/>
          </a:p>
          <a:p>
            <a:pPr lvl="1"/>
            <a:endParaRPr lang="en-US" sz="2800" dirty="0"/>
          </a:p>
          <a:p>
            <a:r>
              <a:rPr lang="ro-RO" sz="3200" dirty="0"/>
              <a:t>Soluții</a:t>
            </a:r>
            <a:endParaRPr lang="en-US" sz="3200" dirty="0"/>
          </a:p>
          <a:p>
            <a:pPr lvl="1"/>
            <a:r>
              <a:rPr lang="en-US" sz="2800" dirty="0" smtClean="0"/>
              <a:t>Strat an</a:t>
            </a:r>
            <a:r>
              <a:rPr lang="ro-RO" sz="2800" dirty="0" smtClean="0"/>
              <a:t>ti-corupție</a:t>
            </a:r>
            <a:r>
              <a:rPr lang="en-US" sz="2800" dirty="0" smtClean="0"/>
              <a:t>: </a:t>
            </a:r>
            <a:r>
              <a:rPr lang="ro-RO" sz="2800" dirty="0" smtClean="0"/>
              <a:t>obiecte </a:t>
            </a:r>
            <a:r>
              <a:rPr lang="ro-RO" sz="2800" dirty="0"/>
              <a:t>de transfer de date</a:t>
            </a:r>
            <a:endParaRPr lang="en-US" sz="2800" dirty="0"/>
          </a:p>
          <a:p>
            <a:pPr lvl="1"/>
            <a:r>
              <a:rPr lang="ro-RO" sz="2800" dirty="0"/>
              <a:t>Structură generală pentru încapsularea răspunsului</a:t>
            </a:r>
            <a:endParaRPr lang="en-US" sz="2800" dirty="0"/>
          </a:p>
          <a:p>
            <a:pPr lvl="1"/>
            <a:r>
              <a:rPr lang="ro-RO" sz="2800" dirty="0" smtClean="0"/>
              <a:t>Agreg</a:t>
            </a:r>
            <a:r>
              <a:rPr lang="en-US" sz="2800" dirty="0" smtClean="0"/>
              <a:t>ate</a:t>
            </a:r>
            <a:r>
              <a:rPr lang="ro-RO" sz="2800" dirty="0" smtClean="0"/>
              <a:t> + value </a:t>
            </a:r>
            <a:r>
              <a:rPr lang="ro-RO" sz="2800" dirty="0"/>
              <a:t>objects</a:t>
            </a:r>
          </a:p>
          <a:p>
            <a:pPr lvl="1"/>
            <a:r>
              <a:rPr lang="ro-RO" sz="2800" dirty="0"/>
              <a:t>Crearea unei clase de bază ce va trata aspectele </a:t>
            </a:r>
            <a:r>
              <a:rPr lang="ro-RO" sz="2800" dirty="0" smtClean="0"/>
              <a:t>comune</a:t>
            </a:r>
            <a:endParaRPr lang="en-US" sz="2800" dirty="0" smtClean="0"/>
          </a:p>
          <a:p>
            <a:pPr lvl="1"/>
            <a:endParaRPr lang="en-US" sz="2800" dirty="0"/>
          </a:p>
          <a:p>
            <a:endParaRPr lang="ro-RO" sz="3000" dirty="0"/>
          </a:p>
          <a:p>
            <a:endParaRPr lang="ro-RO" sz="3000" dirty="0"/>
          </a:p>
        </p:txBody>
      </p:sp>
      <p:sp>
        <p:nvSpPr>
          <p:cNvPr id="3" name="Substituent număr diapozitiv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863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/>
              <a:t>Agenda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sz="2800" dirty="0" smtClean="0"/>
              <a:t>Domain Driven Design</a:t>
            </a:r>
          </a:p>
          <a:p>
            <a:r>
              <a:rPr lang="ro-RO" sz="2800" dirty="0" smtClean="0"/>
              <a:t>Demo</a:t>
            </a:r>
          </a:p>
          <a:p>
            <a:r>
              <a:rPr lang="ro-RO" sz="2800" dirty="0" smtClean="0"/>
              <a:t>Microservicii</a:t>
            </a:r>
          </a:p>
          <a:p>
            <a:r>
              <a:rPr lang="ro-RO" sz="2800" dirty="0" smtClean="0"/>
              <a:t>Concluzii</a:t>
            </a:r>
          </a:p>
          <a:p>
            <a:r>
              <a:rPr lang="ro-RO" sz="2800" dirty="0" smtClean="0"/>
              <a:t>Q&amp;A</a:t>
            </a:r>
          </a:p>
          <a:p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95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3111500" y="452718"/>
            <a:ext cx="4787900" cy="791882"/>
          </a:xfrm>
        </p:spPr>
        <p:txBody>
          <a:bodyPr/>
          <a:lstStyle/>
          <a:p>
            <a:pPr algn="ctr"/>
            <a:r>
              <a:rPr lang="ro-RO" dirty="0"/>
              <a:t>Demo - Controller</a:t>
            </a:r>
          </a:p>
        </p:txBody>
      </p:sp>
      <p:sp>
        <p:nvSpPr>
          <p:cNvPr id="3" name="Substituent număr diapozitiv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pic>
        <p:nvPicPr>
          <p:cNvPr id="6" name="Controller.web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6538" y="2052638"/>
            <a:ext cx="8140700" cy="4195762"/>
          </a:xfrm>
        </p:spPr>
      </p:pic>
    </p:spTree>
    <p:extLst>
      <p:ext uri="{BB962C8B-B14F-4D97-AF65-F5344CB8AC3E}">
        <p14:creationId xmlns:p14="http://schemas.microsoft.com/office/powerpoint/2010/main" val="2046884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3111500" y="452718"/>
            <a:ext cx="4787900" cy="791882"/>
          </a:xfrm>
        </p:spPr>
        <p:txBody>
          <a:bodyPr/>
          <a:lstStyle/>
          <a:p>
            <a:pPr algn="ctr"/>
            <a:r>
              <a:rPr lang="ro-RO" dirty="0" smtClean="0"/>
              <a:t>Demo - Entități</a:t>
            </a:r>
            <a:endParaRPr lang="ro-RO" dirty="0"/>
          </a:p>
        </p:txBody>
      </p:sp>
      <p:sp>
        <p:nvSpPr>
          <p:cNvPr id="5" name="Substituent conținut 4"/>
          <p:cNvSpPr>
            <a:spLocks noGrp="1"/>
          </p:cNvSpPr>
          <p:nvPr>
            <p:ph idx="1"/>
          </p:nvPr>
        </p:nvSpPr>
        <p:spPr>
          <a:xfrm>
            <a:off x="1052512" y="2040218"/>
            <a:ext cx="10364788" cy="4195481"/>
          </a:xfrm>
        </p:spPr>
        <p:txBody>
          <a:bodyPr>
            <a:normAutofit/>
          </a:bodyPr>
          <a:lstStyle/>
          <a:p>
            <a:r>
              <a:rPr lang="ro-RO" sz="3200" dirty="0" smtClean="0"/>
              <a:t>Probleme</a:t>
            </a:r>
          </a:p>
          <a:p>
            <a:pPr lvl="1"/>
            <a:r>
              <a:rPr lang="ro-RO" sz="2800" dirty="0" smtClean="0"/>
              <a:t>Lipsa încapsulării</a:t>
            </a:r>
          </a:p>
          <a:p>
            <a:pPr lvl="1"/>
            <a:r>
              <a:rPr lang="ro-RO" sz="2800" dirty="0" smtClean="0"/>
              <a:t>Invarianții neclari ale obiectului</a:t>
            </a:r>
            <a:endParaRPr lang="en-US" sz="2800" dirty="0" smtClean="0"/>
          </a:p>
          <a:p>
            <a:pPr lvl="1"/>
            <a:endParaRPr lang="en-US" sz="2800" dirty="0"/>
          </a:p>
          <a:p>
            <a:r>
              <a:rPr lang="ro-RO" sz="3200" dirty="0"/>
              <a:t>Soluții</a:t>
            </a:r>
            <a:endParaRPr lang="en-US" sz="3200" dirty="0"/>
          </a:p>
          <a:p>
            <a:pPr lvl="1"/>
            <a:r>
              <a:rPr lang="ro-RO" sz="2800" dirty="0"/>
              <a:t>Value objects ce reprezintă concepte din domeniul nostru</a:t>
            </a:r>
          </a:p>
          <a:p>
            <a:pPr lvl="1"/>
            <a:r>
              <a:rPr lang="ro-RO" sz="2800" dirty="0"/>
              <a:t>Centralizarea datelor și a operațiilor care lucrează cu </a:t>
            </a:r>
            <a:r>
              <a:rPr lang="ro-RO" sz="2800" dirty="0" smtClean="0"/>
              <a:t>ele</a:t>
            </a:r>
            <a:endParaRPr lang="en-US" sz="2800" dirty="0" smtClean="0"/>
          </a:p>
          <a:p>
            <a:pPr lvl="1"/>
            <a:endParaRPr lang="en-US" sz="2800" dirty="0"/>
          </a:p>
          <a:p>
            <a:endParaRPr lang="ro-RO" sz="3000" dirty="0"/>
          </a:p>
        </p:txBody>
      </p:sp>
      <p:sp>
        <p:nvSpPr>
          <p:cNvPr id="3" name="Substituent număr diapozitiv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461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3111500" y="452718"/>
            <a:ext cx="4787900" cy="791882"/>
          </a:xfrm>
        </p:spPr>
        <p:txBody>
          <a:bodyPr/>
          <a:lstStyle/>
          <a:p>
            <a:pPr algn="ctr"/>
            <a:r>
              <a:rPr lang="ro-RO" dirty="0" smtClean="0"/>
              <a:t>Demo - Entități</a:t>
            </a:r>
            <a:endParaRPr lang="ro-RO" dirty="0"/>
          </a:p>
        </p:txBody>
      </p:sp>
      <p:pic>
        <p:nvPicPr>
          <p:cNvPr id="4" name="Entitati.web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52650" y="2039938"/>
            <a:ext cx="8164513" cy="4195762"/>
          </a:xfrm>
        </p:spPr>
      </p:pic>
      <p:sp>
        <p:nvSpPr>
          <p:cNvPr id="3" name="Substituent număr diapozitiv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99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stituent conținut 4"/>
          <p:cNvSpPr>
            <a:spLocks noGrp="1"/>
          </p:cNvSpPr>
          <p:nvPr>
            <p:ph idx="1"/>
          </p:nvPr>
        </p:nvSpPr>
        <p:spPr>
          <a:xfrm>
            <a:off x="1103312" y="2052918"/>
            <a:ext cx="10504488" cy="4195481"/>
          </a:xfrm>
        </p:spPr>
        <p:txBody>
          <a:bodyPr>
            <a:normAutofit/>
          </a:bodyPr>
          <a:lstStyle/>
          <a:p>
            <a:r>
              <a:rPr lang="ro-RO" sz="3200" dirty="0"/>
              <a:t>Probleme</a:t>
            </a:r>
          </a:p>
          <a:p>
            <a:pPr lvl="1"/>
            <a:r>
              <a:rPr lang="ro-RO" sz="2800" dirty="0" smtClean="0"/>
              <a:t>Validările nu sunt verificate global</a:t>
            </a:r>
            <a:endParaRPr lang="en-US" sz="2800" dirty="0"/>
          </a:p>
          <a:p>
            <a:pPr lvl="1"/>
            <a:r>
              <a:rPr lang="ro-RO" sz="2800" dirty="0" smtClean="0"/>
              <a:t>Logica domeniului este duplicată</a:t>
            </a:r>
            <a:endParaRPr lang="en-US" sz="2800" dirty="0" smtClean="0"/>
          </a:p>
          <a:p>
            <a:pPr lvl="1"/>
            <a:endParaRPr lang="en-US" sz="2800" dirty="0"/>
          </a:p>
          <a:p>
            <a:r>
              <a:rPr lang="ro-RO" sz="3200" dirty="0"/>
              <a:t>Soluții</a:t>
            </a:r>
            <a:endParaRPr lang="en-US" sz="3200" dirty="0"/>
          </a:p>
          <a:p>
            <a:pPr lvl="1"/>
            <a:r>
              <a:rPr lang="ro-RO" sz="2800" dirty="0" smtClean="0"/>
              <a:t>Încapsularea totală a obiectelor domeniului nostru</a:t>
            </a:r>
          </a:p>
          <a:p>
            <a:pPr lvl="1"/>
            <a:r>
              <a:rPr lang="ro-RO" sz="2800" dirty="0" smtClean="0"/>
              <a:t>Metodă unică și controlată de obținere a obiectelor</a:t>
            </a:r>
            <a:endParaRPr lang="en-US" sz="2800" dirty="0" smtClean="0"/>
          </a:p>
          <a:p>
            <a:pPr lvl="1"/>
            <a:endParaRPr lang="en-US" sz="2800" dirty="0"/>
          </a:p>
          <a:p>
            <a:endParaRPr lang="ro-RO" sz="3000" dirty="0"/>
          </a:p>
        </p:txBody>
      </p:sp>
      <p:sp>
        <p:nvSpPr>
          <p:cNvPr id="3" name="Substituent număr diapozitiv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  <p:sp>
        <p:nvSpPr>
          <p:cNvPr id="6" name="Titlu 1"/>
          <p:cNvSpPr txBox="1">
            <a:spLocks/>
          </p:cNvSpPr>
          <p:nvPr/>
        </p:nvSpPr>
        <p:spPr>
          <a:xfrm>
            <a:off x="1016000" y="274918"/>
            <a:ext cx="9258300" cy="7918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o-RO" smtClean="0"/>
              <a:t>Demo – Mecanism unic de validare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257321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ecanism Unic de validare.web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7113" y="2052638"/>
            <a:ext cx="8116887" cy="4195762"/>
          </a:xfrm>
        </p:spPr>
      </p:pic>
      <p:sp>
        <p:nvSpPr>
          <p:cNvPr id="3" name="Substituent număr diapozitiv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  <p:sp>
        <p:nvSpPr>
          <p:cNvPr id="6" name="Titlu 1"/>
          <p:cNvSpPr txBox="1">
            <a:spLocks/>
          </p:cNvSpPr>
          <p:nvPr/>
        </p:nvSpPr>
        <p:spPr>
          <a:xfrm>
            <a:off x="1016000" y="274918"/>
            <a:ext cx="9258300" cy="7918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o-RO" smtClean="0"/>
              <a:t>Demo – Mecanism unic de validare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27055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/>
              <a:t>Microservicii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1103312" y="2052918"/>
            <a:ext cx="9844088" cy="4195481"/>
          </a:xfrm>
        </p:spPr>
        <p:txBody>
          <a:bodyPr>
            <a:normAutofit/>
          </a:bodyPr>
          <a:lstStyle/>
          <a:p>
            <a:r>
              <a:rPr lang="ro-RO" sz="2400" dirty="0" smtClean="0"/>
              <a:t>Dezvoltarea unei aplicații sub forme unei suite de servicii ce comunică între ele</a:t>
            </a:r>
          </a:p>
          <a:p>
            <a:r>
              <a:rPr lang="ro-RO" sz="2400" dirty="0" smtClean="0"/>
              <a:t>Alternativă a arhitecturilor monolitice</a:t>
            </a:r>
          </a:p>
          <a:p>
            <a:r>
              <a:rPr lang="ro-RO" sz="2400" dirty="0" smtClean="0"/>
              <a:t>Răspunsul la schimbarea permanentă a nevoilor aplicațiilor</a:t>
            </a:r>
          </a:p>
          <a:p>
            <a:r>
              <a:rPr lang="ro-RO" dirty="0" smtClean="0"/>
              <a:t>Caracterizată prin</a:t>
            </a:r>
          </a:p>
          <a:p>
            <a:pPr lvl="1"/>
            <a:r>
              <a:rPr lang="ro-RO" dirty="0" smtClean="0"/>
              <a:t>Soluții separate </a:t>
            </a:r>
            <a:r>
              <a:rPr lang="en-US" dirty="0" smtClean="0"/>
              <a:t>:</a:t>
            </a:r>
            <a:r>
              <a:rPr lang="ro-RO" dirty="0" smtClean="0"/>
              <a:t> contexte delimitate</a:t>
            </a:r>
          </a:p>
          <a:p>
            <a:pPr lvl="1"/>
            <a:r>
              <a:rPr lang="ro-RO" dirty="0" smtClean="0"/>
              <a:t>Sub-probleme </a:t>
            </a:r>
            <a:r>
              <a:rPr lang="en-US" dirty="0" smtClean="0"/>
              <a:t>:</a:t>
            </a:r>
            <a:r>
              <a:rPr lang="ro-RO" dirty="0" smtClean="0"/>
              <a:t> sub-domenii</a:t>
            </a:r>
          </a:p>
          <a:p>
            <a:pPr lvl="1"/>
            <a:r>
              <a:rPr lang="ro-RO" dirty="0" smtClean="0"/>
              <a:t>Metodă de comunicare cunoscută ambelor părți </a:t>
            </a:r>
            <a:r>
              <a:rPr lang="en-US" dirty="0" smtClean="0"/>
              <a:t>: </a:t>
            </a:r>
            <a:r>
              <a:rPr lang="ro-RO" dirty="0" smtClean="0"/>
              <a:t>ubiquitous language</a:t>
            </a:r>
            <a:endParaRPr lang="en-US" dirty="0" smtClean="0"/>
          </a:p>
          <a:p>
            <a:pPr lvl="1"/>
            <a:r>
              <a:rPr lang="ro-RO" dirty="0" smtClean="0"/>
              <a:t>Comunicare fără efecte secundare nedorite </a:t>
            </a:r>
            <a:r>
              <a:rPr lang="en-US" dirty="0" smtClean="0"/>
              <a:t>: </a:t>
            </a:r>
            <a:r>
              <a:rPr lang="ro-RO" dirty="0" smtClean="0"/>
              <a:t>stratul anti-corupție</a:t>
            </a:r>
            <a:endParaRPr lang="ro-RO" sz="1800" dirty="0" smtClean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686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/>
              <a:t>Microservicii</a:t>
            </a:r>
            <a:endParaRPr lang="ro-RO" dirty="0"/>
          </a:p>
        </p:txBody>
      </p:sp>
      <p:pic>
        <p:nvPicPr>
          <p:cNvPr id="5" name="Substituent conținut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945" y="1592420"/>
            <a:ext cx="8061755" cy="4465479"/>
          </a:xfrm>
          <a:solidFill>
            <a:schemeClr val="tx2"/>
          </a:solidFill>
        </p:spPr>
      </p:pic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  <p:sp>
        <p:nvSpPr>
          <p:cNvPr id="6" name="CasetăText 5"/>
          <p:cNvSpPr txBox="1"/>
          <p:nvPr/>
        </p:nvSpPr>
        <p:spPr>
          <a:xfrm>
            <a:off x="4978400" y="6051034"/>
            <a:ext cx="151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800" dirty="0" smtClean="0"/>
              <a:t>Figura </a:t>
            </a:r>
            <a:r>
              <a:rPr lang="ro-RO" sz="28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70623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/>
              <a:t>Concluzii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 smtClean="0"/>
              <a:t>Domain Driven Design Rich model</a:t>
            </a:r>
          </a:p>
          <a:p>
            <a:pPr lvl="1"/>
            <a:r>
              <a:rPr lang="ro-RO" dirty="0" smtClean="0"/>
              <a:t>Metodă de dezvoltare a aplicațiilor mari pe termen lung</a:t>
            </a:r>
          </a:p>
          <a:p>
            <a:pPr lvl="1"/>
            <a:r>
              <a:rPr lang="ro-RO" dirty="0" smtClean="0"/>
              <a:t>Oferă scalabilitate și asigură separarea responsabilităților</a:t>
            </a:r>
          </a:p>
          <a:p>
            <a:pPr lvl="1"/>
            <a:r>
              <a:rPr lang="ro-RO" dirty="0" smtClean="0"/>
              <a:t>Este costisitoare</a:t>
            </a:r>
          </a:p>
          <a:p>
            <a:pPr lvl="1"/>
            <a:r>
              <a:rPr lang="ro-RO" dirty="0" smtClean="0"/>
              <a:t>Dezvăluie alt mod de a elabora un sistem software</a:t>
            </a:r>
          </a:p>
          <a:p>
            <a:pPr lvl="1"/>
            <a:r>
              <a:rPr lang="ro-RO" dirty="0" smtClean="0"/>
              <a:t>Reprezintă baza teoretică pentru microservicii</a:t>
            </a:r>
          </a:p>
          <a:p>
            <a:pPr lvl="1"/>
            <a:r>
              <a:rPr lang="ro-RO" dirty="0" smtClean="0"/>
              <a:t>Caută să creeze o arhitectură autonomă care să detecteze inclusiv probleme de business în procesul dezvoltării</a:t>
            </a:r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87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u 4"/>
          <p:cNvSpPr>
            <a:spLocks noGrp="1"/>
          </p:cNvSpPr>
          <p:nvPr>
            <p:ph type="ctrTitle"/>
          </p:nvPr>
        </p:nvSpPr>
        <p:spPr>
          <a:xfrm>
            <a:off x="1154955" y="1447801"/>
            <a:ext cx="8825658" cy="2501900"/>
          </a:xfrm>
        </p:spPr>
        <p:txBody>
          <a:bodyPr/>
          <a:lstStyle/>
          <a:p>
            <a:pPr algn="ctr"/>
            <a:r>
              <a:rPr lang="ro-RO" dirty="0" smtClean="0"/>
              <a:t>Q&amp;A</a:t>
            </a:r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67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u 4"/>
          <p:cNvSpPr>
            <a:spLocks noGrp="1"/>
          </p:cNvSpPr>
          <p:nvPr>
            <p:ph type="ctrTitle"/>
          </p:nvPr>
        </p:nvSpPr>
        <p:spPr>
          <a:xfrm>
            <a:off x="1154955" y="1447801"/>
            <a:ext cx="8825658" cy="2501900"/>
          </a:xfrm>
        </p:spPr>
        <p:txBody>
          <a:bodyPr/>
          <a:lstStyle/>
          <a:p>
            <a:pPr algn="ctr"/>
            <a:r>
              <a:rPr lang="ro-RO" dirty="0" smtClean="0"/>
              <a:t>MULȚUMESC</a:t>
            </a:r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592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/>
              <a:t>Domain Driven Design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Ce </a:t>
            </a:r>
            <a:r>
              <a:rPr lang="ro-RO" sz="2800" dirty="0" smtClean="0"/>
              <a:t>reprezintă</a:t>
            </a:r>
            <a:endParaRPr lang="en-US" sz="2800" dirty="0" smtClean="0"/>
          </a:p>
          <a:p>
            <a:r>
              <a:rPr lang="ro-RO" sz="2800" dirty="0" smtClean="0"/>
              <a:t>Motivație</a:t>
            </a:r>
          </a:p>
          <a:p>
            <a:r>
              <a:rPr lang="ro-RO" sz="2800" dirty="0" smtClean="0"/>
              <a:t>Ce concepte/mecanisme folosește</a:t>
            </a:r>
          </a:p>
          <a:p>
            <a:r>
              <a:rPr lang="ro-RO" sz="2800" dirty="0" smtClean="0"/>
              <a:t>Avantaje și dezavantaje</a:t>
            </a:r>
          </a:p>
          <a:p>
            <a:endParaRPr lang="ro-RO" dirty="0" smtClean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79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/>
              <a:t>Bibliografie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1103312" y="2052918"/>
            <a:ext cx="10529888" cy="4195481"/>
          </a:xfrm>
        </p:spPr>
        <p:txBody>
          <a:bodyPr>
            <a:normAutofit/>
          </a:bodyPr>
          <a:lstStyle/>
          <a:p>
            <a:r>
              <a:rPr lang="ro-RO" sz="2400" dirty="0" smtClean="0"/>
              <a:t>Figura 1 </a:t>
            </a:r>
            <a:r>
              <a:rPr lang="ro-RO" sz="2400" dirty="0"/>
              <a:t>– </a:t>
            </a:r>
            <a:r>
              <a:rPr lang="ro-RO" sz="2400" dirty="0">
                <a:hlinkClick r:id="rId2"/>
              </a:rPr>
              <a:t>https://</a:t>
            </a:r>
            <a:r>
              <a:rPr lang="ro-RO" sz="2400" dirty="0" smtClean="0">
                <a:hlinkClick r:id="rId2"/>
              </a:rPr>
              <a:t>martinfowler.com/bliki/BoundedContext.html</a:t>
            </a:r>
            <a:endParaRPr lang="ro-RO" sz="2400" dirty="0" smtClean="0"/>
          </a:p>
          <a:p>
            <a:r>
              <a:rPr lang="ro-RO" sz="2400" dirty="0" smtClean="0"/>
              <a:t>Figura 2 </a:t>
            </a:r>
            <a:r>
              <a:rPr lang="ro-RO" sz="2400" dirty="0"/>
              <a:t>– </a:t>
            </a:r>
            <a:r>
              <a:rPr lang="ro-RO" sz="2400" dirty="0">
                <a:hlinkClick r:id="rId3"/>
              </a:rPr>
              <a:t>https://</a:t>
            </a:r>
            <a:r>
              <a:rPr lang="ro-RO" sz="2400" dirty="0" smtClean="0">
                <a:hlinkClick r:id="rId3"/>
              </a:rPr>
              <a:t>app.pluralsight.com/player?course=domain-driven-design-in-practice&amp;author=vladimir-khorikov&amp;name=domain-driven-design-in-practice-m2&amp;clip=5&amp;mode=live</a:t>
            </a:r>
            <a:endParaRPr lang="ro-RO" sz="2400" dirty="0" smtClean="0"/>
          </a:p>
          <a:p>
            <a:r>
              <a:rPr lang="ro-RO" sz="2400" dirty="0" smtClean="0"/>
              <a:t>Figura 3 </a:t>
            </a:r>
            <a:r>
              <a:rPr lang="ro-RO" sz="2400" dirty="0"/>
              <a:t>- </a:t>
            </a:r>
            <a:r>
              <a:rPr lang="ro-RO" sz="2400" dirty="0">
                <a:hlinkClick r:id="rId4"/>
              </a:rPr>
              <a:t>https://</a:t>
            </a:r>
            <a:r>
              <a:rPr lang="ro-RO" sz="2400" dirty="0" smtClean="0">
                <a:hlinkClick r:id="rId4"/>
              </a:rPr>
              <a:t>docs.microsoft.com/en-us/dotnet/standard/microservices-architecture/microservice-ddd-cqrs-patterns/ddd-oriented-microservice</a:t>
            </a:r>
            <a:endParaRPr lang="ro-RO" sz="2400" dirty="0" smtClean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665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Des</a:t>
            </a:r>
            <a:r>
              <a:rPr lang="en-US" dirty="0" err="1"/>
              <a:t>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Ce </a:t>
            </a:r>
            <a:r>
              <a:rPr lang="ro-RO" sz="2800" dirty="0" smtClean="0"/>
              <a:t>reprezintă</a:t>
            </a:r>
          </a:p>
          <a:p>
            <a:pPr lvl="1"/>
            <a:r>
              <a:rPr lang="ro-RO" sz="2400" dirty="0" smtClean="0"/>
              <a:t>Metodologie pentru dezvoltarea software</a:t>
            </a:r>
          </a:p>
          <a:p>
            <a:pPr lvl="1"/>
            <a:r>
              <a:rPr lang="ro-RO" sz="2400" dirty="0" smtClean="0"/>
              <a:t>Organizat în jurul unui domeniu</a:t>
            </a:r>
          </a:p>
          <a:p>
            <a:pPr lvl="1"/>
            <a:r>
              <a:rPr lang="ro-RO" sz="2400" dirty="0" smtClean="0"/>
              <a:t>Bazat pe un model</a:t>
            </a:r>
          </a:p>
          <a:p>
            <a:pPr lvl="1"/>
            <a:r>
              <a:rPr lang="ro-RO" sz="2400" dirty="0" smtClean="0"/>
              <a:t>Bazat pe o comunicare strânsă cu experții domeniului</a:t>
            </a:r>
          </a:p>
          <a:p>
            <a:pPr lvl="1"/>
            <a:r>
              <a:rPr lang="ro-RO" sz="2400" dirty="0" smtClean="0"/>
              <a:t>Stabilește un limbaj clar și bine definit</a:t>
            </a:r>
          </a:p>
          <a:p>
            <a:pPr lvl="1"/>
            <a:r>
              <a:rPr lang="ro-RO" sz="2400" dirty="0" smtClean="0"/>
              <a:t>Soluții separate pentru sub-probleme</a:t>
            </a:r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058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sz="2800" dirty="0" smtClean="0"/>
              <a:t>Motivație</a:t>
            </a:r>
          </a:p>
          <a:p>
            <a:pPr lvl="1"/>
            <a:r>
              <a:rPr lang="ro-RO" sz="2400" dirty="0" smtClean="0"/>
              <a:t>Scalabilitate</a:t>
            </a:r>
          </a:p>
          <a:p>
            <a:pPr lvl="1"/>
            <a:r>
              <a:rPr lang="ro-RO" sz="2400" dirty="0" smtClean="0"/>
              <a:t>Evitare duplicare cod sursă</a:t>
            </a:r>
          </a:p>
          <a:p>
            <a:pPr lvl="1"/>
            <a:r>
              <a:rPr lang="ro-RO" sz="2400" dirty="0" smtClean="0"/>
              <a:t>Arhitectură ermetică</a:t>
            </a:r>
          </a:p>
          <a:p>
            <a:pPr lvl="1"/>
            <a:r>
              <a:rPr lang="ro-RO" sz="2400" dirty="0" smtClean="0"/>
              <a:t>Siguranța și calitatea dezvoltării software</a:t>
            </a:r>
          </a:p>
          <a:p>
            <a:pPr lvl="1"/>
            <a:r>
              <a:rPr lang="ro-RO" sz="2400" dirty="0" smtClean="0"/>
              <a:t>Alternativa aplicațiilor monolitice</a:t>
            </a:r>
          </a:p>
          <a:p>
            <a:pPr lvl="1"/>
            <a:r>
              <a:rPr lang="ro-RO" sz="2400" dirty="0" smtClean="0"/>
              <a:t>Dezvoltare paralelă de echipe autonome</a:t>
            </a:r>
          </a:p>
          <a:p>
            <a:pPr lvl="1"/>
            <a:r>
              <a:rPr lang="ro-RO" sz="2400" dirty="0" smtClean="0"/>
              <a:t>Eliminare dependințe</a:t>
            </a:r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1103312" y="2052918"/>
            <a:ext cx="10428288" cy="4195481"/>
          </a:xfrm>
        </p:spPr>
        <p:txBody>
          <a:bodyPr>
            <a:normAutofit/>
          </a:bodyPr>
          <a:lstStyle/>
          <a:p>
            <a:r>
              <a:rPr lang="ro-RO" sz="2800" dirty="0" smtClean="0"/>
              <a:t>Ce concepte/mecanisme folosește</a:t>
            </a:r>
          </a:p>
          <a:p>
            <a:pPr lvl="1"/>
            <a:r>
              <a:rPr lang="ro-RO" sz="2800" b="1" dirty="0" smtClean="0"/>
              <a:t>Model</a:t>
            </a:r>
          </a:p>
          <a:p>
            <a:pPr lvl="2"/>
            <a:r>
              <a:rPr lang="ro-RO" sz="2400" dirty="0" smtClean="0"/>
              <a:t>Reprezintă arhitectura sistemului și modul în care funcționează</a:t>
            </a:r>
          </a:p>
          <a:p>
            <a:pPr lvl="2"/>
            <a:r>
              <a:rPr lang="ro-RO" sz="2400" dirty="0" smtClean="0"/>
              <a:t>DDD definește 2 tipuri de modele</a:t>
            </a:r>
          </a:p>
          <a:p>
            <a:pPr lvl="3"/>
            <a:r>
              <a:rPr lang="ro-RO" sz="2000" dirty="0" smtClean="0"/>
              <a:t>Anemice – datele si operațiile care lucrează pe ele sunt separate</a:t>
            </a:r>
          </a:p>
          <a:p>
            <a:pPr lvl="3"/>
            <a:r>
              <a:rPr lang="ro-RO" sz="2000" dirty="0" smtClean="0"/>
              <a:t>Bogate – datele și operațiile care lucrează pe ele sunt centralizate</a:t>
            </a:r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36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pic>
        <p:nvPicPr>
          <p:cNvPr id="4" name="I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642" y="1562099"/>
            <a:ext cx="9646162" cy="4724399"/>
          </a:xfrm>
          <a:prstGeom prst="rect">
            <a:avLst/>
          </a:prstGeom>
        </p:spPr>
      </p:pic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720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1103312" y="2052918"/>
            <a:ext cx="10428288" cy="4195481"/>
          </a:xfrm>
        </p:spPr>
        <p:txBody>
          <a:bodyPr>
            <a:normAutofit/>
          </a:bodyPr>
          <a:lstStyle/>
          <a:p>
            <a:r>
              <a:rPr lang="ro-RO" sz="2800" dirty="0" smtClean="0"/>
              <a:t>Ce concepte/mecanisme folosește</a:t>
            </a:r>
          </a:p>
          <a:p>
            <a:pPr lvl="1"/>
            <a:r>
              <a:rPr lang="ro-RO" sz="2800" b="1" dirty="0" smtClean="0"/>
              <a:t>Domeniul principal</a:t>
            </a:r>
          </a:p>
          <a:p>
            <a:pPr lvl="2"/>
            <a:r>
              <a:rPr lang="ro-RO" sz="2400" dirty="0" smtClean="0"/>
              <a:t>Problema esențială pe care sistemul vrea să o rezolve/automatizeze</a:t>
            </a:r>
          </a:p>
          <a:p>
            <a:pPr lvl="2"/>
            <a:r>
              <a:rPr lang="ro-RO" sz="2400" dirty="0" smtClean="0"/>
              <a:t>Protejat de modificările externe</a:t>
            </a:r>
          </a:p>
          <a:p>
            <a:pPr lvl="1"/>
            <a:r>
              <a:rPr lang="ro-RO" sz="2400" b="1" dirty="0" smtClean="0"/>
              <a:t>Sub-domenii</a:t>
            </a:r>
          </a:p>
          <a:p>
            <a:pPr lvl="2"/>
            <a:r>
              <a:rPr lang="ro-RO" sz="2400" dirty="0" smtClean="0"/>
              <a:t>Probleme separate/secundare pe care sistemul trebuie sa le rezolve</a:t>
            </a:r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43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Domain Driven </a:t>
            </a:r>
            <a:r>
              <a:rPr lang="ro-RO" dirty="0" smtClean="0"/>
              <a:t>Design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1103312" y="2052918"/>
            <a:ext cx="10428288" cy="4195481"/>
          </a:xfrm>
        </p:spPr>
        <p:txBody>
          <a:bodyPr>
            <a:normAutofit/>
          </a:bodyPr>
          <a:lstStyle/>
          <a:p>
            <a:r>
              <a:rPr lang="ro-RO" sz="2800" dirty="0" smtClean="0"/>
              <a:t>Ce concepte/mecanisme folosește</a:t>
            </a:r>
          </a:p>
          <a:p>
            <a:pPr lvl="1"/>
            <a:r>
              <a:rPr lang="ro-RO" sz="2800" b="1" dirty="0" smtClean="0"/>
              <a:t>Ubiquitous </a:t>
            </a:r>
            <a:r>
              <a:rPr lang="ro-RO" sz="2800" b="1" dirty="0"/>
              <a:t>language</a:t>
            </a:r>
            <a:endParaRPr lang="ro-RO" sz="2800" b="1" dirty="0" smtClean="0"/>
          </a:p>
          <a:p>
            <a:pPr lvl="2"/>
            <a:r>
              <a:rPr lang="ro-RO" sz="2400" dirty="0" smtClean="0"/>
              <a:t>Stabilirea clară a unui limbaj comun între</a:t>
            </a:r>
          </a:p>
          <a:p>
            <a:pPr lvl="3"/>
            <a:r>
              <a:rPr lang="ro-RO" sz="1800" dirty="0" smtClean="0"/>
              <a:t>Echipa de dezvoltare</a:t>
            </a:r>
          </a:p>
          <a:p>
            <a:pPr lvl="3"/>
            <a:r>
              <a:rPr lang="ro-RO" sz="1800" dirty="0" smtClean="0"/>
              <a:t>Experții domeniului</a:t>
            </a:r>
          </a:p>
          <a:p>
            <a:pPr lvl="2"/>
            <a:r>
              <a:rPr lang="ro-RO" sz="2400" dirty="0" smtClean="0"/>
              <a:t>Elimină confuziile și crește viteza dezvoltării</a:t>
            </a:r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14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Particularizare 2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EF7A24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Particularizare 1">
      <a:majorFont>
        <a:latin typeface="New Times Roman"/>
        <a:ea typeface=""/>
        <a:cs typeface=""/>
      </a:majorFont>
      <a:minorFont>
        <a:latin typeface="New Times Roman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757</TotalTime>
  <Words>702</Words>
  <Application>Microsoft Office PowerPoint</Application>
  <PresentationFormat>Particularizare</PresentationFormat>
  <Paragraphs>203</Paragraphs>
  <Slides>30</Slides>
  <Notes>0</Notes>
  <HiddenSlides>0</HiddenSlides>
  <MMClips>3</MMClips>
  <ScaleCrop>false</ScaleCrop>
  <HeadingPairs>
    <vt:vector size="4" baseType="variant">
      <vt:variant>
        <vt:lpstr>Temă</vt:lpstr>
      </vt:variant>
      <vt:variant>
        <vt:i4>1</vt:i4>
      </vt:variant>
      <vt:variant>
        <vt:lpstr>Titluri diapozitive</vt:lpstr>
      </vt:variant>
      <vt:variant>
        <vt:i4>30</vt:i4>
      </vt:variant>
    </vt:vector>
  </HeadingPairs>
  <TitlesOfParts>
    <vt:vector size="31" baseType="lpstr">
      <vt:lpstr>Ion</vt:lpstr>
      <vt:lpstr>Domain Driven Design Rich Model</vt:lpstr>
      <vt:lpstr>Agenda</vt:lpstr>
      <vt:lpstr>Domain Driven Design</vt:lpstr>
      <vt:lpstr>Domain Driven Design</vt:lpstr>
      <vt:lpstr>Domain Driven Design</vt:lpstr>
      <vt:lpstr>Domain Driven Design</vt:lpstr>
      <vt:lpstr>Domain Driven Design</vt:lpstr>
      <vt:lpstr>Domain Driven Design</vt:lpstr>
      <vt:lpstr>Domain Driven Design</vt:lpstr>
      <vt:lpstr>Domain Driven Design</vt:lpstr>
      <vt:lpstr>Domain Driven Design</vt:lpstr>
      <vt:lpstr>Domain Driven Design</vt:lpstr>
      <vt:lpstr>Domain Driven Design</vt:lpstr>
      <vt:lpstr>Domain Driven Design</vt:lpstr>
      <vt:lpstr>Domain Driven Design</vt:lpstr>
      <vt:lpstr>Domain Driven Design</vt:lpstr>
      <vt:lpstr>Domain Driven Design</vt:lpstr>
      <vt:lpstr>Demo</vt:lpstr>
      <vt:lpstr>Demo - Controller</vt:lpstr>
      <vt:lpstr>Demo - Controller</vt:lpstr>
      <vt:lpstr>Demo - Entități</vt:lpstr>
      <vt:lpstr>Demo - Entități</vt:lpstr>
      <vt:lpstr>Prezentare PowerPoint</vt:lpstr>
      <vt:lpstr>Prezentare PowerPoint</vt:lpstr>
      <vt:lpstr>Microservicii</vt:lpstr>
      <vt:lpstr>Microservicii</vt:lpstr>
      <vt:lpstr>Concluzii</vt:lpstr>
      <vt:lpstr>Q&amp;A</vt:lpstr>
      <vt:lpstr>MULȚUMESC</vt:lpstr>
      <vt:lpstr>Bibliografie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Cristi Huma</dc:creator>
  <cp:lastModifiedBy>Windows User</cp:lastModifiedBy>
  <cp:revision>51</cp:revision>
  <dcterms:created xsi:type="dcterms:W3CDTF">2013-07-15T20:25:18Z</dcterms:created>
  <dcterms:modified xsi:type="dcterms:W3CDTF">2018-07-02T10:43:11Z</dcterms:modified>
</cp:coreProperties>
</file>